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607300" cy="10733088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15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uwoo.co.kr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422" y="663593"/>
            <a:ext cx="4059936" cy="275887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82450"/>
            <a:ext cx="7550331" cy="136376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111419"/>
            <a:ext cx="7550331" cy="357922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789458" y="480713"/>
            <a:ext cx="1358537" cy="17242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300" i="1">
                <a:latin typeface="Arial"/>
                <a:hlinkClick r:id="rId5"/>
              </a:rPr>
              <a:t>www.suwoo.co.kr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067158" y="4117412"/>
            <a:ext cx="1421239" cy="24558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800" dirty="0">
                <a:latin typeface="Arial"/>
              </a:rPr>
              <a:t>SINCE 2000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91163" y="6108192"/>
            <a:ext cx="6800183" cy="13358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ko" sz="8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신 </a:t>
            </a:r>
            <a:r>
              <a:rPr lang="en-US" sz="8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• </a:t>
            </a:r>
            <a:r>
              <a:rPr lang="ko" sz="8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재생에너지</a:t>
            </a:r>
            <a:r>
              <a:rPr lang="en-US" altLang="ko" sz="8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" sz="8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태양광발전장치 </a:t>
            </a:r>
            <a:r>
              <a:rPr lang="ko" sz="8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제작 </a:t>
            </a:r>
            <a:r>
              <a:rPr lang="en-US" sz="8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• </a:t>
            </a:r>
            <a:r>
              <a:rPr lang="ko" sz="8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설치］ </a:t>
            </a:r>
            <a:r>
              <a:rPr lang="en-US" sz="8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i</a:t>
            </a:r>
            <a:r>
              <a:rPr lang="en-US" sz="8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" sz="8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전기공사［제부산</a:t>
            </a:r>
            <a:r>
              <a:rPr lang="ko" sz="8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-00705회 </a:t>
            </a:r>
            <a:r>
              <a:rPr lang="ko" sz="8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정보통신공사［</a:t>
            </a:r>
            <a:r>
              <a:rPr lang="ko" sz="8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제510170회 </a:t>
            </a:r>
            <a:r>
              <a:rPr lang="ko" sz="8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전문소방시설공사［</a:t>
            </a:r>
            <a:r>
              <a:rPr lang="ko" sz="8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sz="8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2008-21</a:t>
            </a:r>
            <a:r>
              <a:rPr lang="ko-KR" altLang="en-US" sz="8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r>
              <a:rPr lang="en-US" sz="8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" sz="8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344" y="867373"/>
            <a:ext cx="721069" cy="496389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15122" y="1050253"/>
            <a:ext cx="966651" cy="31350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ko" sz="1900" dirty="0">
                <a:solidFill>
                  <a:srgbClr val="0643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회사소개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6259721" y="1395113"/>
            <a:ext cx="564315" cy="10450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000" b="1">
                <a:solidFill>
                  <a:srgbClr val="064389"/>
                </a:solidFill>
                <a:latin typeface="Arial"/>
              </a:rPr>
              <a:t>su woo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684493" y="1802674"/>
            <a:ext cx="768096" cy="250807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306900" indent="0"/>
            <a:r>
              <a:rPr lang="ko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인사말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694944" y="2225910"/>
            <a:ext cx="5178116" cy="80989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00"/>
              </a:lnSpc>
            </a:pP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주식회사 수우는 풍부한 지식과 시공경험을 바탕으로 고객의 신뢰와 만족을 위해 끊임없이 연구, 개발 도전하는 전기 </a:t>
            </a:r>
            <a:r>
              <a:rPr 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• </a:t>
            </a: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통신 </a:t>
            </a:r>
            <a:r>
              <a:rPr 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• </a:t>
            </a: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소방 분야와 태양광발전장치 및 신 </a:t>
            </a:r>
            <a:r>
              <a:rPr 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• </a:t>
            </a: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재생에너지사업을 제공하는 전문기업입니다. 설계 </a:t>
            </a:r>
            <a:r>
              <a:rPr 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• </a:t>
            </a: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시공부터 완공까지 모든 업무를 완벽하게 책임지며, 신속 정확한 사후관리를 통해 고객만족을 약속드리며 귀사의 사업 파트너로서 신뢰와 기술로 항상 귀사의 요구에 부응할 준비가 되어 있습니다.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5246043" y="3223913"/>
            <a:ext cx="627017" cy="16197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임직원 일동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560133" y="3743291"/>
            <a:ext cx="6139543" cy="600786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just">
              <a:spcAft>
                <a:spcPts val="840"/>
              </a:spcAft>
            </a:pPr>
            <a:r>
              <a:rPr lang="ko" sz="1000" dirty="0">
                <a:solidFill>
                  <a:srgbClr val="7FC33F"/>
                </a:solidFill>
                <a:latin typeface="Batang"/>
                <a:ea typeface="Batang"/>
              </a:rPr>
              <a:t>【</a:t>
            </a:r>
            <a:r>
              <a:rPr lang="ko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연혁</a:t>
            </a:r>
            <a:endParaRPr lang="ko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indent="0">
              <a:lnSpc>
                <a:spcPct val="150000"/>
              </a:lnSpc>
              <a:spcAft>
                <a:spcPts val="420"/>
              </a:spcAft>
            </a:pPr>
            <a:r>
              <a:rPr 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2000.04.</a:t>
            </a: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21 </a:t>
            </a:r>
            <a:r>
              <a:rPr lang="en-US" altLang="ko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주식회사 </a:t>
            </a: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수우전기 설립 （부산광역시 동래구 아시아드대로255번가길 8-8 한사랑</a:t>
            </a:r>
            <a:r>
              <a:rPr 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APT</a:t>
            </a: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상가 204호）</a:t>
            </a:r>
          </a:p>
          <a:p>
            <a:pPr indent="0">
              <a:lnSpc>
                <a:spcPct val="150000"/>
              </a:lnSpc>
              <a:spcAft>
                <a:spcPts val="420"/>
              </a:spcAft>
            </a:pPr>
            <a:r>
              <a:rPr 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2000.05.10 </a:t>
            </a:r>
            <a:r>
              <a:rPr 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전기공사업 </a:t>
            </a: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면허 취득</a:t>
            </a:r>
          </a:p>
          <a:p>
            <a:pPr indent="0" algn="just">
              <a:lnSpc>
                <a:spcPct val="150000"/>
              </a:lnSpc>
              <a:spcAft>
                <a:spcPts val="420"/>
              </a:spcAft>
            </a:pPr>
            <a:r>
              <a:rPr 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2008.07.</a:t>
            </a: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01  전문소방시설공사업 면허 취득</a:t>
            </a:r>
          </a:p>
          <a:p>
            <a:pPr indent="0" algn="just">
              <a:lnSpc>
                <a:spcPct val="150000"/>
              </a:lnSpc>
              <a:spcAft>
                <a:spcPts val="420"/>
              </a:spcAft>
            </a:pPr>
            <a:r>
              <a:rPr 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2008.</a:t>
            </a: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</a:t>
            </a: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09  정보통신공사업 면허 취득</a:t>
            </a:r>
          </a:p>
          <a:p>
            <a:pPr indent="0" algn="just">
              <a:lnSpc>
                <a:spcPct val="150000"/>
              </a:lnSpc>
              <a:spcAft>
                <a:spcPts val="420"/>
              </a:spcAft>
            </a:pPr>
            <a:r>
              <a:rPr 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2013.07.</a:t>
            </a: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04  무정전공사 시공 인증서 취득</a:t>
            </a:r>
          </a:p>
          <a:p>
            <a:pPr indent="0" algn="just">
              <a:lnSpc>
                <a:spcPct val="150000"/>
              </a:lnSpc>
              <a:spcAft>
                <a:spcPts val="420"/>
              </a:spcAft>
            </a:pPr>
            <a:r>
              <a:rPr 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2013.07.</a:t>
            </a: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05  지중배전전문회사 인증서 취득</a:t>
            </a:r>
          </a:p>
          <a:p>
            <a:pPr indent="0">
              <a:lnSpc>
                <a:spcPct val="150000"/>
              </a:lnSpc>
              <a:spcAft>
                <a:spcPts val="420"/>
              </a:spcAft>
            </a:pPr>
            <a:r>
              <a:rPr 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2016.01.</a:t>
            </a: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25 </a:t>
            </a:r>
            <a:r>
              <a:rPr lang="en-US" altLang="ko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現 </a:t>
            </a: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사업장 주소로 이전 （부산광역시 동래구 쇠미로217번길 22）</a:t>
            </a:r>
          </a:p>
          <a:p>
            <a:pPr indent="0">
              <a:lnSpc>
                <a:spcPct val="150000"/>
              </a:lnSpc>
              <a:spcAft>
                <a:spcPts val="420"/>
              </a:spcAft>
            </a:pPr>
            <a:r>
              <a:rPr 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2017.02.</a:t>
            </a: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13 </a:t>
            </a:r>
            <a:r>
              <a:rPr lang="en-US" altLang="ko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연구개발전담부서 </a:t>
            </a: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인증서 취득</a:t>
            </a:r>
          </a:p>
          <a:p>
            <a:pPr indent="0">
              <a:lnSpc>
                <a:spcPct val="150000"/>
              </a:lnSpc>
              <a:spcAft>
                <a:spcPts val="420"/>
              </a:spcAft>
            </a:pPr>
            <a:r>
              <a:rPr 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2018.02.</a:t>
            </a: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13 </a:t>
            </a:r>
            <a:r>
              <a:rPr lang="en-US" altLang="ko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폐쇄회로 </a:t>
            </a: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텔리비전시스템 직접생산확인 증명서 취득</a:t>
            </a:r>
          </a:p>
          <a:p>
            <a:pPr indent="0" algn="just">
              <a:lnSpc>
                <a:spcPct val="150000"/>
              </a:lnSpc>
              <a:spcAft>
                <a:spcPts val="420"/>
              </a:spcAft>
            </a:pPr>
            <a:r>
              <a:rPr 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2018.04.</a:t>
            </a: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01  우수기술기업 인증서 취득 （ ~ </a:t>
            </a:r>
            <a:r>
              <a:rPr 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2020. 04. </a:t>
            </a: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15 2년연속）</a:t>
            </a:r>
          </a:p>
          <a:p>
            <a:pPr indent="0" algn="just">
              <a:lnSpc>
                <a:spcPct val="150000"/>
              </a:lnSpc>
              <a:spcAft>
                <a:spcPts val="420"/>
              </a:spcAft>
            </a:pPr>
            <a:r>
              <a:rPr 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2018.09.</a:t>
            </a: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01  일학습병행제 사업 협약서 （동의과학대학교，경남공업고등학교 </a:t>
            </a:r>
            <a:r>
              <a:rPr 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P-TECH</a:t>
            </a: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사업 관련｝</a:t>
            </a:r>
          </a:p>
          <a:p>
            <a:pPr indent="0">
              <a:lnSpc>
                <a:spcPct val="150000"/>
              </a:lnSpc>
              <a:spcAft>
                <a:spcPts val="420"/>
              </a:spcAft>
            </a:pPr>
            <a:r>
              <a:rPr 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2018.09.</a:t>
            </a: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28 </a:t>
            </a:r>
            <a:r>
              <a:rPr lang="en-US" altLang="ko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공장등록 </a:t>
            </a: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（現 사업장 </a:t>
            </a:r>
            <a:r>
              <a:rPr 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1F）</a:t>
            </a:r>
          </a:p>
          <a:p>
            <a:pPr indent="0">
              <a:lnSpc>
                <a:spcPct val="150000"/>
              </a:lnSpc>
              <a:spcAft>
                <a:spcPts val="420"/>
              </a:spcAft>
            </a:pPr>
            <a:r>
              <a:rPr 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2018.10.</a:t>
            </a: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02 </a:t>
            </a:r>
            <a:r>
              <a:rPr lang="en-US" altLang="ko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특허 </a:t>
            </a: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（제</a:t>
            </a:r>
            <a:r>
              <a:rPr 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10-19067</a:t>
            </a: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기회 취득 : 케이블드럼 안전장치</a:t>
            </a:r>
          </a:p>
          <a:p>
            <a:pPr indent="0" algn="just">
              <a:lnSpc>
                <a:spcPct val="150000"/>
              </a:lnSpc>
              <a:spcAft>
                <a:spcPts val="420"/>
              </a:spcAft>
            </a:pPr>
            <a:r>
              <a:rPr 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2018.11.06  </a:t>
            </a: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태양광발전장치 직접생산확인 증명서 취득</a:t>
            </a:r>
          </a:p>
          <a:p>
            <a:pPr indent="0">
              <a:lnSpc>
                <a:spcPct val="150000"/>
              </a:lnSpc>
              <a:spcAft>
                <a:spcPts val="420"/>
              </a:spcAft>
            </a:pPr>
            <a:r>
              <a:rPr 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2018.11.28 </a:t>
            </a:r>
            <a:r>
              <a:rPr 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특허 </a:t>
            </a: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（제</a:t>
            </a:r>
            <a:r>
              <a:rPr 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10-1925246</a:t>
            </a: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호） 취득 : 전선배관 일체형 전선케이블 및 그 제작장치</a:t>
            </a:r>
          </a:p>
          <a:p>
            <a:pPr indent="0">
              <a:lnSpc>
                <a:spcPct val="150000"/>
              </a:lnSpc>
              <a:spcAft>
                <a:spcPts val="420"/>
              </a:spcAft>
            </a:pPr>
            <a:r>
              <a:rPr 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2019.06.</a:t>
            </a: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18 </a:t>
            </a:r>
            <a:r>
              <a:rPr lang="en-US" altLang="ko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오디오 </a:t>
            </a: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프레젠테이션 및 창작장비 하드웨어 및 컨트롤러 직접생산확인 증명서 취득</a:t>
            </a:r>
          </a:p>
          <a:p>
            <a:pPr indent="0" algn="just">
              <a:lnSpc>
                <a:spcPct val="150000"/>
              </a:lnSpc>
              <a:spcAft>
                <a:spcPts val="420"/>
              </a:spcAft>
            </a:pPr>
            <a:r>
              <a:rPr 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2019.09.</a:t>
            </a: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05  경영혁신중소기입 </a:t>
            </a:r>
            <a:r>
              <a:rPr 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（Main-Biz） </a:t>
            </a: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확인서 취득</a:t>
            </a:r>
          </a:p>
          <a:p>
            <a:pPr indent="0" algn="just">
              <a:lnSpc>
                <a:spcPct val="150000"/>
              </a:lnSpc>
            </a:pPr>
            <a:r>
              <a:rPr 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2020.02.</a:t>
            </a: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06  조달청나라장터 </a:t>
            </a:r>
            <a:r>
              <a:rPr 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MAS </a:t>
            </a: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（태양광발전장치） 물품 </a:t>
            </a:r>
            <a:r>
              <a:rPr lang="ko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등록</a:t>
            </a:r>
            <a:endParaRPr lang="en-US" altLang="ko" sz="9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indent="0" algn="just">
              <a:lnSpc>
                <a:spcPct val="150000"/>
              </a:lnSpc>
            </a:pPr>
            <a:r>
              <a:rPr lang="en-US" altLang="ko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2020.03.13  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금속구조물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•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창호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•</a:t>
            </a:r>
            <a:r>
              <a:rPr lang="ko-KR" altLang="en-US" sz="9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온실공사업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면허 취득</a:t>
            </a:r>
            <a:endParaRPr lang="en-US" altLang="ko-KR" sz="9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indent="0" algn="just">
              <a:lnSpc>
                <a:spcPct val="150000"/>
              </a:lnSpc>
            </a:pPr>
            <a:r>
              <a:rPr lang="en-US" altLang="ko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2020.09.02  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옥외조명설비공사 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(LED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가로등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LED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보안등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LED</a:t>
            </a:r>
            <a:r>
              <a:rPr lang="ko-KR" altLang="en-US" sz="9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투광등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직접생산증명서 취득</a:t>
            </a:r>
            <a:endParaRPr lang="en-US" altLang="ko-KR" sz="9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indent="0" algn="just">
              <a:lnSpc>
                <a:spcPct val="150000"/>
              </a:lnSpc>
            </a:pPr>
            <a:r>
              <a:rPr lang="en-US" altLang="ko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2020.10.12  </a:t>
            </a:r>
            <a:r>
              <a:rPr lang="ko-KR" altLang="en-US" sz="9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복도체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송전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적격업체 등록</a:t>
            </a:r>
            <a:endParaRPr lang="en-US" altLang="ko-KR" sz="9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indent="0" algn="just">
              <a:lnSpc>
                <a:spcPct val="150000"/>
              </a:lnSpc>
            </a:pPr>
            <a:r>
              <a:rPr lang="en-US" altLang="ko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2020.10.22  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태양광발전용 접속함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(KS C 8567) KS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인증 획득</a:t>
            </a:r>
            <a:endParaRPr lang="en-US" altLang="ko-KR" sz="9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indent="0" algn="just">
              <a:lnSpc>
                <a:spcPct val="150000"/>
              </a:lnSpc>
            </a:pPr>
            <a:r>
              <a:rPr lang="en-US" altLang="ko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2021.08.18  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특허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10-2293197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취득 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직류 고전압 소멸장치를 적용한 다중입력 다이오드를 적용한 태양광발전장치</a:t>
            </a:r>
            <a:endParaRPr lang="ko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715844" y="998002"/>
            <a:ext cx="6123868" cy="35531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78300" indent="0"/>
            <a:r>
              <a:rPr lang="en-US" sz="1900" dirty="0" smtClean="0">
                <a:solidFill>
                  <a:srgbClr val="0643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lang="ko" altLang="ko-KR" sz="1900" dirty="0" smtClean="0">
                <a:solidFill>
                  <a:srgbClr val="0643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ko" sz="1900" dirty="0" smtClean="0">
                <a:solidFill>
                  <a:srgbClr val="0643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재생에너지 </a:t>
            </a:r>
            <a:r>
              <a:rPr lang="ko" sz="1900" dirty="0">
                <a:solidFill>
                  <a:srgbClr val="0643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[태양광발전장치 제작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•</a:t>
            </a:r>
            <a:r>
              <a:rPr lang="en-US" sz="1900" dirty="0" smtClean="0">
                <a:solidFill>
                  <a:srgbClr val="0643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" sz="1900" dirty="0">
                <a:solidFill>
                  <a:srgbClr val="0643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설치]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21069" y="1745197"/>
            <a:ext cx="5026588" cy="61134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420"/>
              </a:spcAft>
            </a:pPr>
            <a:r>
              <a:rPr lang="ko" sz="1200" dirty="0">
                <a:solidFill>
                  <a:srgbClr val="DB652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태양광발전시스템</a:t>
            </a:r>
          </a:p>
          <a:p>
            <a:pPr indent="0">
              <a:lnSpc>
                <a:spcPts val="1317"/>
              </a:lnSpc>
            </a:pPr>
            <a:r>
              <a:rPr lang="ko" sz="8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태양빛을 직접 전기에너지로 변환하는 발전장치로서 햇빛을 받아 전기를 발생 （광전효과） 시키는 태양전지로 구성된 모듈과 전력변환장치 （</a:t>
            </a:r>
            <a:r>
              <a:rPr lang="ko" sz="8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인버터）로 </a:t>
            </a:r>
            <a:r>
              <a:rPr lang="ko" sz="8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구성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721069" y="2539419"/>
            <a:ext cx="836023" cy="19855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ko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제품의 특징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715844" y="3939757"/>
            <a:ext cx="3464270" cy="62701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420"/>
              </a:spcAft>
            </a:pPr>
            <a:r>
              <a:rPr lang="ko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적용분야</a:t>
            </a:r>
          </a:p>
          <a:p>
            <a:pPr indent="0">
              <a:lnSpc>
                <a:spcPts val="1317"/>
              </a:lnSpc>
            </a:pP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주택，건물 （공공，상업，산업），주차장 등의 지붕 또는 벽면에 설치 토지，임야, 수면 등에 설치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715844" y="4739204"/>
            <a:ext cx="480713" cy="1985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ko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구성도</a:t>
            </a: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47" y="2766499"/>
            <a:ext cx="6279048" cy="982599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47" y="4937761"/>
            <a:ext cx="6293893" cy="50255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08" y="943661"/>
            <a:ext cx="6423354" cy="898561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15844" y="710619"/>
            <a:ext cx="3783004" cy="38666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3291"/>
              </a:lnSpc>
            </a:pPr>
            <a:r>
              <a:rPr lang="ko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조달청 나라장터 다수공급자 계약 </a:t>
            </a:r>
            <a:r>
              <a:rPr 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[MAS] </a:t>
            </a:r>
            <a:r>
              <a:rPr lang="ko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제품등록현황 </a:t>
            </a:r>
            <a:r>
              <a:rPr lang="ko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계통연계형 </a:t>
            </a:r>
            <a:r>
              <a:rPr 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[PV]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509947"/>
              </p:ext>
            </p:extLst>
          </p:nvPr>
        </p:nvGraphicFramePr>
        <p:xfrm>
          <a:off x="705396" y="1640694"/>
          <a:ext cx="6139541" cy="3216599"/>
        </p:xfrm>
        <a:graphic>
          <a:graphicData uri="http://schemas.openxmlformats.org/drawingml/2006/table">
            <a:tbl>
              <a:tblPr/>
              <a:tblGrid>
                <a:gridCol w="909174"/>
                <a:gridCol w="2340864"/>
                <a:gridCol w="1431689"/>
                <a:gridCol w="1457814"/>
              </a:tblGrid>
              <a:tr h="290265">
                <a:tc>
                  <a:txBody>
                    <a:bodyPr/>
                    <a:lstStyle/>
                    <a:p>
                      <a:pPr indent="0" algn="ctr"/>
                      <a:r>
                        <a:rPr lang="en-US" sz="950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No.</a:t>
                      </a:r>
                    </a:p>
                  </a:txBody>
                  <a:tcPr marL="0" marR="0" marT="0" marB="0" anchor="ctr">
                    <a:solidFill>
                      <a:srgbClr val="C1907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ko" sz="850" b="1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규격</a:t>
                      </a:r>
                    </a:p>
                  </a:txBody>
                  <a:tcPr marL="0" marR="0" marT="0" marB="0" anchor="ctr">
                    <a:solidFill>
                      <a:srgbClr val="C1907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ko" sz="850" b="1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모델명</a:t>
                      </a:r>
                    </a:p>
                  </a:txBody>
                  <a:tcPr marL="0" marR="0" marT="0" marB="0" anchor="ctr">
                    <a:solidFill>
                      <a:srgbClr val="C1907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ko" sz="850" b="1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식별번호</a:t>
                      </a:r>
                    </a:p>
                  </a:txBody>
                  <a:tcPr marL="0" marR="0" marT="0" marB="0" anchor="ctr">
                    <a:solidFill>
                      <a:srgbClr val="C1907F"/>
                    </a:solidFill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indent="0" algn="ctr"/>
                      <a:r>
                        <a:rPr lang="ko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3kW, </a:t>
                      </a:r>
                      <a:r>
                        <a:rPr lang="ko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계통연계형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8300"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SW-PV-3kW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23746660</a:t>
                      </a:r>
                    </a:p>
                  </a:txBody>
                  <a:tcPr marL="0" marR="0" marT="0" marB="0" anchor="ctr"/>
                </a:tc>
              </a:tr>
              <a:tr h="225103">
                <a:tc>
                  <a:txBody>
                    <a:bodyPr/>
                    <a:lstStyle/>
                    <a:p>
                      <a:pPr indent="0" algn="ctr"/>
                      <a:r>
                        <a:rPr lang="ko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5kW, </a:t>
                      </a:r>
                      <a:r>
                        <a:rPr lang="ko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계통연계형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8300"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SW-PV-5kW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23746661</a:t>
                      </a:r>
                    </a:p>
                  </a:txBody>
                  <a:tcPr marL="0" marR="0" marT="0" marB="0" anchor="ctr"/>
                </a:tc>
              </a:tr>
              <a:tr h="219179">
                <a:tc>
                  <a:txBody>
                    <a:bodyPr/>
                    <a:lstStyle/>
                    <a:p>
                      <a:pPr indent="0" algn="ctr"/>
                      <a:r>
                        <a:rPr lang="ko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10kW, </a:t>
                      </a:r>
                      <a:r>
                        <a:rPr lang="ko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계통연계형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SW-PV-10kW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23746662</a:t>
                      </a:r>
                    </a:p>
                  </a:txBody>
                  <a:tcPr marL="0" marR="0" marT="0" marB="0" anchor="ctr"/>
                </a:tc>
              </a:tr>
              <a:tr h="219179">
                <a:tc>
                  <a:txBody>
                    <a:bodyPr/>
                    <a:lstStyle/>
                    <a:p>
                      <a:pPr indent="0" algn="ctr"/>
                      <a:r>
                        <a:rPr lang="ko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15kW, </a:t>
                      </a:r>
                      <a:r>
                        <a:rPr lang="ko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계통연계형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SW-PV-15kW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23746663</a:t>
                      </a:r>
                    </a:p>
                  </a:txBody>
                  <a:tcPr marL="0" marR="0" marT="0" marB="0" anchor="ctr"/>
                </a:tc>
              </a:tr>
              <a:tr h="231026">
                <a:tc>
                  <a:txBody>
                    <a:bodyPr/>
                    <a:lstStyle/>
                    <a:p>
                      <a:pPr indent="0" algn="ctr"/>
                      <a:r>
                        <a:rPr lang="ko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20kW, </a:t>
                      </a:r>
                      <a:r>
                        <a:rPr lang="ko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계통연계형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SW-PV-20kW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23746664</a:t>
                      </a:r>
                    </a:p>
                  </a:txBody>
                  <a:tcPr marL="0" marR="0" marT="0" marB="0" anchor="ctr"/>
                </a:tc>
              </a:tr>
              <a:tr h="219179">
                <a:tc>
                  <a:txBody>
                    <a:bodyPr/>
                    <a:lstStyle/>
                    <a:p>
                      <a:pPr indent="0" algn="ctr"/>
                      <a:r>
                        <a:rPr lang="ko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25kW, </a:t>
                      </a:r>
                      <a:r>
                        <a:rPr lang="ko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계통연계형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SW-PV-25kW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23746665</a:t>
                      </a:r>
                    </a:p>
                  </a:txBody>
                  <a:tcPr marL="0" marR="0" marT="0" marB="0" anchor="ctr"/>
                </a:tc>
              </a:tr>
              <a:tr h="231026">
                <a:tc>
                  <a:txBody>
                    <a:bodyPr/>
                    <a:lstStyle/>
                    <a:p>
                      <a:pPr indent="0" algn="ctr"/>
                      <a:r>
                        <a:rPr lang="ko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30kW, </a:t>
                      </a:r>
                      <a:r>
                        <a:rPr lang="ko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계통연계형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SW-PV-30kW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23746666</a:t>
                      </a:r>
                    </a:p>
                  </a:txBody>
                  <a:tcPr marL="0" marR="0" marT="0" marB="0" anchor="ctr"/>
                </a:tc>
              </a:tr>
              <a:tr h="213255">
                <a:tc>
                  <a:txBody>
                    <a:bodyPr/>
                    <a:lstStyle/>
                    <a:p>
                      <a:pPr indent="0" algn="ctr"/>
                      <a:r>
                        <a:rPr lang="ko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35kW, </a:t>
                      </a:r>
                      <a:r>
                        <a:rPr lang="ko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계통연계형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SW-PV-35kW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23746667</a:t>
                      </a:r>
                    </a:p>
                  </a:txBody>
                  <a:tcPr marL="0" marR="0" marT="0" marB="0" anchor="ctr"/>
                </a:tc>
              </a:tr>
              <a:tr h="231026">
                <a:tc>
                  <a:txBody>
                    <a:bodyPr/>
                    <a:lstStyle/>
                    <a:p>
                      <a:pPr indent="0" algn="ctr">
                        <a:spcBef>
                          <a:spcPts val="280"/>
                        </a:spcBef>
                      </a:pPr>
                      <a:r>
                        <a:rPr lang="ko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40kW, </a:t>
                      </a:r>
                      <a:r>
                        <a:rPr lang="ko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계통연계형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SW-PV-40kW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23746668</a:t>
                      </a:r>
                    </a:p>
                  </a:txBody>
                  <a:tcPr marL="0" marR="0" marT="0" marB="0" anchor="ctr"/>
                </a:tc>
              </a:tr>
              <a:tr h="225103">
                <a:tc>
                  <a:txBody>
                    <a:bodyPr/>
                    <a:lstStyle/>
                    <a:p>
                      <a:pPr indent="0" algn="ctr"/>
                      <a:r>
                        <a:rPr lang="ko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45kW, </a:t>
                      </a:r>
                      <a:r>
                        <a:rPr lang="ko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계통연계형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SW-PV-45kW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23746669</a:t>
                      </a:r>
                    </a:p>
                  </a:txBody>
                  <a:tcPr marL="0" marR="0" marT="0" marB="0" anchor="ctr"/>
                </a:tc>
              </a:tr>
              <a:tr h="225103">
                <a:tc>
                  <a:txBody>
                    <a:bodyPr/>
                    <a:lstStyle/>
                    <a:p>
                      <a:pPr indent="0" algn="ctr"/>
                      <a:r>
                        <a:rPr lang="ko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50kW, </a:t>
                      </a:r>
                      <a:r>
                        <a:rPr lang="ko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계통연계형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SW-PV-50kW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23746670</a:t>
                      </a:r>
                    </a:p>
                  </a:txBody>
                  <a:tcPr marL="0" marR="0" marT="0" marB="0" anchor="ctr"/>
                </a:tc>
              </a:tr>
              <a:tr h="219179">
                <a:tc>
                  <a:txBody>
                    <a:bodyPr/>
                    <a:lstStyle/>
                    <a:p>
                      <a:pPr indent="0" algn="ctr"/>
                      <a:r>
                        <a:rPr lang="ko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75kW, </a:t>
                      </a:r>
                      <a:r>
                        <a:rPr lang="ko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계통연계형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SW-PV-75kW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23746671</a:t>
                      </a:r>
                    </a:p>
                  </a:txBody>
                  <a:tcPr marL="0" marR="0" marT="0" marB="0" anchor="ctr"/>
                </a:tc>
              </a:tr>
              <a:tr h="236950">
                <a:tc>
                  <a:txBody>
                    <a:bodyPr/>
                    <a:lstStyle/>
                    <a:p>
                      <a:pPr indent="0" algn="ctr"/>
                      <a:r>
                        <a:rPr lang="ko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100kW, </a:t>
                      </a:r>
                      <a:r>
                        <a:rPr lang="ko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계통연계형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SW-PV-100kW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23746672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705396" y="5129000"/>
            <a:ext cx="433687" cy="18810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ko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지지대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66641"/>
              </p:ext>
            </p:extLst>
          </p:nvPr>
        </p:nvGraphicFramePr>
        <p:xfrm>
          <a:off x="705396" y="5382943"/>
          <a:ext cx="6139541" cy="3205101"/>
        </p:xfrm>
        <a:graphic>
          <a:graphicData uri="http://schemas.openxmlformats.org/drawingml/2006/table">
            <a:tbl>
              <a:tblPr/>
              <a:tblGrid>
                <a:gridCol w="909174"/>
                <a:gridCol w="2340864"/>
                <a:gridCol w="1431689"/>
                <a:gridCol w="1457814"/>
              </a:tblGrid>
              <a:tr h="288696"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950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No.</a:t>
                      </a:r>
                    </a:p>
                  </a:txBody>
                  <a:tcPr marL="0" marR="0" marT="0" marB="0" anchor="ctr">
                    <a:solidFill>
                      <a:srgbClr val="AEB534"/>
                    </a:solidFill>
                  </a:tcPr>
                </a:tc>
                <a:tc>
                  <a:txBody>
                    <a:bodyPr/>
                    <a:lstStyle/>
                    <a:p>
                      <a:pPr lvl="3" indent="0" algn="ctr"/>
                      <a:r>
                        <a:rPr lang="ko" sz="85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규격</a:t>
                      </a:r>
                    </a:p>
                  </a:txBody>
                  <a:tcPr marL="0" marR="0" marT="0" marB="0" anchor="ctr">
                    <a:solidFill>
                      <a:srgbClr val="AEB534"/>
                    </a:solidFill>
                  </a:tcPr>
                </a:tc>
                <a:tc>
                  <a:txBody>
                    <a:bodyPr/>
                    <a:lstStyle/>
                    <a:p>
                      <a:pPr lvl="3" indent="0" algn="ctr"/>
                      <a:r>
                        <a:rPr lang="ko" sz="850" b="1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모델명</a:t>
                      </a:r>
                    </a:p>
                  </a:txBody>
                  <a:tcPr marL="0" marR="0" marT="0" marB="0" anchor="ctr">
                    <a:solidFill>
                      <a:srgbClr val="AEB534"/>
                    </a:solidFill>
                  </a:tcPr>
                </a:tc>
                <a:tc>
                  <a:txBody>
                    <a:bodyPr/>
                    <a:lstStyle/>
                    <a:p>
                      <a:pPr lvl="3" indent="0" algn="ctr"/>
                      <a:r>
                        <a:rPr lang="ko" sz="850" b="1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식별번호</a:t>
                      </a:r>
                    </a:p>
                  </a:txBody>
                  <a:tcPr marL="0" marR="0" marT="0" marB="0" anchor="ctr">
                    <a:solidFill>
                      <a:srgbClr val="AEB534"/>
                    </a:solidFill>
                  </a:tcPr>
                </a:tc>
              </a:tr>
              <a:tr h="235669"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3kW</a:t>
                      </a:r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□형지지대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8300" lvl="3"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SW-ST-3kW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23746673</a:t>
                      </a:r>
                    </a:p>
                  </a:txBody>
                  <a:tcPr marL="0" marR="0" marT="0" marB="0" anchor="ctr"/>
                </a:tc>
              </a:tr>
              <a:tr h="217994"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5kW</a:t>
                      </a:r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" altLang="ko-KR" sz="85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</a:t>
                      </a:r>
                      <a:r>
                        <a:rPr lang="ko" sz="85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형지지대</a:t>
                      </a:r>
                      <a:endParaRPr lang="ko" sz="8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8300" lvl="3" indent="0" algn="ctr"/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SW-ST-5kW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23746674</a:t>
                      </a:r>
                    </a:p>
                  </a:txBody>
                  <a:tcPr marL="0" marR="0" marT="0" marB="0" anchor="ctr"/>
                </a:tc>
              </a:tr>
              <a:tr h="223886"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10kW, </a:t>
                      </a:r>
                      <a:r>
                        <a:rPr lang="ko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□형지지대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SW-ST-10kW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23746675</a:t>
                      </a:r>
                    </a:p>
                  </a:txBody>
                  <a:tcPr marL="0" marR="0" marT="0" marB="0" anchor="ctr"/>
                </a:tc>
              </a:tr>
              <a:tr h="217994"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15kW, </a:t>
                      </a:r>
                      <a:r>
                        <a:rPr lang="ko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□형지지대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SW-ST-15kW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23746676</a:t>
                      </a:r>
                    </a:p>
                  </a:txBody>
                  <a:tcPr marL="0" marR="0" marT="0" marB="0" anchor="ctr"/>
                </a:tc>
              </a:tr>
              <a:tr h="229777"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20kW, </a:t>
                      </a:r>
                      <a:r>
                        <a:rPr lang="ko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□형지지대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SW-ST-20kW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23746677</a:t>
                      </a:r>
                    </a:p>
                  </a:txBody>
                  <a:tcPr marL="0" marR="0" marT="0" marB="0" anchor="ctr"/>
                </a:tc>
              </a:tr>
              <a:tr h="217994"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25kW, </a:t>
                      </a:r>
                      <a:r>
                        <a:rPr lang="ko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□형지지대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SW-ST-25kW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23746678</a:t>
                      </a:r>
                    </a:p>
                  </a:txBody>
                  <a:tcPr marL="0" marR="0" marT="0" marB="0" anchor="ctr"/>
                </a:tc>
              </a:tr>
              <a:tr h="229777"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30kW, </a:t>
                      </a:r>
                      <a:r>
                        <a:rPr lang="ko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□형지지대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SW-ST-30kW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23746679</a:t>
                      </a:r>
                    </a:p>
                  </a:txBody>
                  <a:tcPr marL="0" marR="0" marT="0" marB="0" anchor="ctr"/>
                </a:tc>
              </a:tr>
              <a:tr h="217994"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35kW, </a:t>
                      </a:r>
                      <a:r>
                        <a:rPr lang="ko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□형지지대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SW-ST-35kW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23746680</a:t>
                      </a:r>
                    </a:p>
                  </a:txBody>
                  <a:tcPr marL="0" marR="0" marT="0" marB="0" anchor="ctr"/>
                </a:tc>
              </a:tr>
              <a:tr h="223886"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40kW, </a:t>
                      </a:r>
                      <a:r>
                        <a:rPr lang="ko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□형지지대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SW-ST-40kW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23746681</a:t>
                      </a:r>
                    </a:p>
                  </a:txBody>
                  <a:tcPr marL="0" marR="0" marT="0" marB="0" anchor="ctr"/>
                </a:tc>
              </a:tr>
              <a:tr h="217994"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45kW, </a:t>
                      </a:r>
                      <a:r>
                        <a:rPr lang="ko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□형지지대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SW-ST-45kW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23746703</a:t>
                      </a:r>
                    </a:p>
                  </a:txBody>
                  <a:tcPr marL="0" marR="0" marT="0" marB="0" anchor="ctr"/>
                </a:tc>
              </a:tr>
              <a:tr h="229777"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50kW, </a:t>
                      </a:r>
                      <a:r>
                        <a:rPr lang="ko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□형지지대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SW-ST-50kW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23746704</a:t>
                      </a:r>
                    </a:p>
                  </a:txBody>
                  <a:tcPr marL="0" marR="0" marT="0" marB="0" anchor="ctr"/>
                </a:tc>
              </a:tr>
              <a:tr h="223886"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75kW, </a:t>
                      </a:r>
                      <a:r>
                        <a:rPr lang="ko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□형지지대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SW-ST-75kW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23746705</a:t>
                      </a:r>
                    </a:p>
                  </a:txBody>
                  <a:tcPr marL="0" marR="0" marT="0" marB="0" anchor="ctr"/>
                </a:tc>
              </a:tr>
              <a:tr h="229777"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3700" lvl="0" indent="0" algn="l"/>
                      <a:r>
                        <a:rPr lang="en-US" sz="85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  100kW</a:t>
                      </a:r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□형지지대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SW-ST-100kW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indent="0" algn="ctr"/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23746706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715844" y="9008146"/>
            <a:ext cx="1060704" cy="19333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ko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모니터링 시스템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481420"/>
              </p:ext>
            </p:extLst>
          </p:nvPr>
        </p:nvGraphicFramePr>
        <p:xfrm>
          <a:off x="710619" y="9269403"/>
          <a:ext cx="6139541" cy="591487"/>
        </p:xfrm>
        <a:graphic>
          <a:graphicData uri="http://schemas.openxmlformats.org/drawingml/2006/table">
            <a:tbl>
              <a:tblPr/>
              <a:tblGrid>
                <a:gridCol w="914400"/>
                <a:gridCol w="2335638"/>
                <a:gridCol w="1436914"/>
                <a:gridCol w="1452589"/>
              </a:tblGrid>
              <a:tr h="328604">
                <a:tc>
                  <a:txBody>
                    <a:bodyPr/>
                    <a:lstStyle/>
                    <a:p>
                      <a:pPr indent="0" algn="ctr"/>
                      <a:r>
                        <a:rPr lang="en-US" sz="950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No.</a:t>
                      </a:r>
                    </a:p>
                  </a:txBody>
                  <a:tcPr marL="0" marR="0" marT="0" marB="0" anchor="ctr">
                    <a:solidFill>
                      <a:srgbClr val="8C98A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ko" sz="85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규격</a:t>
                      </a:r>
                    </a:p>
                  </a:txBody>
                  <a:tcPr marL="0" marR="0" marT="0" marB="0" anchor="ctr">
                    <a:solidFill>
                      <a:srgbClr val="8C98A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ko" sz="85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모델명</a:t>
                      </a:r>
                    </a:p>
                  </a:txBody>
                  <a:tcPr marL="0" marR="0" marT="0" marB="0" anchor="ctr">
                    <a:solidFill>
                      <a:srgbClr val="8C98A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ko" sz="85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식별번호</a:t>
                      </a:r>
                    </a:p>
                  </a:txBody>
                  <a:tcPr marL="0" marR="0" marT="0" marB="0" anchor="ctr">
                    <a:solidFill>
                      <a:srgbClr val="8C98A8"/>
                    </a:solidFill>
                  </a:tcPr>
                </a:tc>
              </a:tr>
              <a:tr h="262883">
                <a:tc>
                  <a:txBody>
                    <a:bodyPr/>
                    <a:lstStyle/>
                    <a:p>
                      <a:pPr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ko" sz="8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모니터링시스템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SW-MON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ko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23746707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142" y="261257"/>
            <a:ext cx="721070" cy="501613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6412294" y="788996"/>
            <a:ext cx="569541" cy="10450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000" b="1">
                <a:solidFill>
                  <a:srgbClr val="064389"/>
                </a:solidFill>
                <a:latin typeface="Arial"/>
              </a:rPr>
              <a:t>su woo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469" y="809897"/>
            <a:ext cx="721070" cy="50161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19" y="6395574"/>
            <a:ext cx="1499616" cy="92485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261" y="6395574"/>
            <a:ext cx="1499616" cy="92485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3904" y="6447826"/>
            <a:ext cx="1499616" cy="87259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0546" y="6395574"/>
            <a:ext cx="1499616" cy="92485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069" y="7560781"/>
            <a:ext cx="1489166" cy="9144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7261" y="7560781"/>
            <a:ext cx="1499616" cy="9144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3904" y="7560781"/>
            <a:ext cx="3009682" cy="9144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554" y="8816905"/>
            <a:ext cx="6139543" cy="1254035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794221" y="998002"/>
            <a:ext cx="1034579" cy="3500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ko" sz="1900" dirty="0">
                <a:solidFill>
                  <a:srgbClr val="0643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전기공사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6280621" y="1337636"/>
            <a:ext cx="569541" cy="10450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000" b="1">
                <a:solidFill>
                  <a:srgbClr val="064389"/>
                </a:solidFill>
                <a:latin typeface="Arial"/>
              </a:rPr>
              <a:t>su woo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721069" y="1635469"/>
            <a:ext cx="5760198" cy="203781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ko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면허현황                 </a:t>
            </a:r>
            <a:r>
              <a:rPr lang="en-US" altLang="ko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  </a:t>
            </a:r>
            <a:r>
              <a:rPr lang="ko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시공능력 </a:t>
            </a:r>
            <a:r>
              <a:rPr lang="ko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평가액</a:t>
            </a: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114638"/>
              </p:ext>
            </p:extLst>
          </p:nvPr>
        </p:nvGraphicFramePr>
        <p:xfrm>
          <a:off x="710619" y="1917626"/>
          <a:ext cx="6144767" cy="591487"/>
        </p:xfrm>
        <a:graphic>
          <a:graphicData uri="http://schemas.openxmlformats.org/drawingml/2006/table">
            <a:tbl>
              <a:tblPr/>
              <a:tblGrid>
                <a:gridCol w="1530966"/>
                <a:gridCol w="1536192"/>
                <a:gridCol w="1541417"/>
                <a:gridCol w="1536192"/>
              </a:tblGrid>
              <a:tr h="317535">
                <a:tc>
                  <a:txBody>
                    <a:bodyPr/>
                    <a:lstStyle/>
                    <a:p>
                      <a:pPr indent="0" algn="ctr"/>
                      <a:r>
                        <a:rPr lang="ko" sz="85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면허종류</a:t>
                      </a:r>
                    </a:p>
                  </a:txBody>
                  <a:tcPr marL="0" marR="0" marT="0" marB="0" anchor="ctr">
                    <a:solidFill>
                      <a:srgbClr val="8AA07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ko" sz="85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등록번호</a:t>
                      </a:r>
                    </a:p>
                  </a:txBody>
                  <a:tcPr marL="0" marR="0" marT="0" marB="0" anchor="ctr">
                    <a:solidFill>
                      <a:srgbClr val="8AA07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ko" sz="85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marL="0" marR="0" marT="0" marB="0" anchor="ctr">
                    <a:solidFill>
                      <a:srgbClr val="BCA39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ko" sz="85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금액</a:t>
                      </a:r>
                    </a:p>
                  </a:txBody>
                  <a:tcPr marL="0" marR="0" marT="0" marB="0" anchor="ctr">
                    <a:solidFill>
                      <a:srgbClr val="BCA39C"/>
                    </a:solidFill>
                  </a:tcPr>
                </a:tc>
              </a:tr>
              <a:tr h="273952">
                <a:tc>
                  <a:txBody>
                    <a:bodyPr/>
                    <a:lstStyle/>
                    <a:p>
                      <a:pPr indent="0" algn="ctr"/>
                      <a:r>
                        <a:rPr lang="ko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전기공사업등록증</a:t>
                      </a:r>
                    </a:p>
                  </a:txBody>
                  <a:tcPr marL="0" marR="0" marT="0" marB="0" anchor="ctr">
                    <a:solidFill>
                      <a:srgbClr val="D0D1D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ko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제부산-00705호</a:t>
                      </a:r>
                    </a:p>
                  </a:txBody>
                  <a:tcPr marL="0" marR="0" marT="0" marB="0" anchor="ctr">
                    <a:solidFill>
                      <a:srgbClr val="D0D1D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ko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2019 년</a:t>
                      </a:r>
                    </a:p>
                  </a:txBody>
                  <a:tcPr marL="0" marR="0" marT="0" marB="0" anchor="ctr">
                    <a:solidFill>
                      <a:srgbClr val="D0D1D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W13,</a:t>
                      </a:r>
                      <a:r>
                        <a:rPr lang="ko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590,448,000</a:t>
                      </a:r>
                    </a:p>
                  </a:txBody>
                  <a:tcPr marL="0" marR="0" marT="0" marB="0" anchor="ctr">
                    <a:solidFill>
                      <a:srgbClr val="D0D1DD"/>
                    </a:solidFill>
                  </a:tcPr>
                </a:tc>
              </a:tr>
            </a:tbl>
          </a:graphicData>
        </a:graphic>
      </p:graphicFrame>
      <p:sp>
        <p:nvSpPr>
          <p:cNvPr id="15" name="직사각형 14"/>
          <p:cNvSpPr/>
          <p:nvPr/>
        </p:nvSpPr>
        <p:spPr>
          <a:xfrm>
            <a:off x="710619" y="2732749"/>
            <a:ext cx="1598894" cy="35008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78300" indent="0"/>
            <a:r>
              <a:rPr lang="ko" sz="1900" dirty="0">
                <a:solidFill>
                  <a:srgbClr val="0643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정보통신공사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726294" y="3370217"/>
            <a:ext cx="6087292" cy="2037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ko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면허현황                 </a:t>
            </a:r>
            <a:r>
              <a:rPr lang="en-US" altLang="ko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 </a:t>
            </a:r>
            <a:r>
              <a:rPr lang="ko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시공능력 </a:t>
            </a:r>
            <a:r>
              <a:rPr lang="ko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평가액</a:t>
            </a: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536202"/>
              </p:ext>
            </p:extLst>
          </p:nvPr>
        </p:nvGraphicFramePr>
        <p:xfrm>
          <a:off x="710619" y="3657600"/>
          <a:ext cx="6144767" cy="599846"/>
        </p:xfrm>
        <a:graphic>
          <a:graphicData uri="http://schemas.openxmlformats.org/drawingml/2006/table">
            <a:tbl>
              <a:tblPr/>
              <a:tblGrid>
                <a:gridCol w="1530966"/>
                <a:gridCol w="1536192"/>
                <a:gridCol w="1541417"/>
                <a:gridCol w="1536192"/>
              </a:tblGrid>
              <a:tr h="312686">
                <a:tc>
                  <a:txBody>
                    <a:bodyPr/>
                    <a:lstStyle/>
                    <a:p>
                      <a:pPr indent="0" algn="ctr"/>
                      <a:r>
                        <a:rPr lang="ko" sz="85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면허종류</a:t>
                      </a:r>
                    </a:p>
                  </a:txBody>
                  <a:tcPr marL="0" marR="0" marT="0" marB="0" anchor="ctr">
                    <a:solidFill>
                      <a:srgbClr val="8AA07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ko" sz="85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등록번호</a:t>
                      </a:r>
                    </a:p>
                  </a:txBody>
                  <a:tcPr marL="0" marR="0" marT="0" marB="0" anchor="ctr">
                    <a:solidFill>
                      <a:srgbClr val="8AA07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ko" sz="850" b="1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marL="0" marR="0" marT="0" marB="0" anchor="ctr">
                    <a:solidFill>
                      <a:srgbClr val="BCA39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ko" sz="850" b="1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금액</a:t>
                      </a:r>
                    </a:p>
                  </a:txBody>
                  <a:tcPr marL="0" marR="0" marT="0" marB="0" anchor="ctr">
                    <a:solidFill>
                      <a:srgbClr val="BCA39C"/>
                    </a:solidFill>
                  </a:tcPr>
                </a:tc>
              </a:tr>
              <a:tr h="287160">
                <a:tc>
                  <a:txBody>
                    <a:bodyPr/>
                    <a:lstStyle/>
                    <a:p>
                      <a:pPr indent="0" algn="ctr"/>
                      <a:r>
                        <a:rPr lang="ko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정보통신공사업등록증</a:t>
                      </a:r>
                    </a:p>
                  </a:txBody>
                  <a:tcPr marL="0" marR="0" marT="0" marB="0" anchor="ctr">
                    <a:solidFill>
                      <a:srgbClr val="D0D1D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ko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제510170호</a:t>
                      </a:r>
                    </a:p>
                  </a:txBody>
                  <a:tcPr marL="0" marR="0" marT="0" marB="0" anchor="ctr">
                    <a:solidFill>
                      <a:srgbClr val="D0D1D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ko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2019 년</a:t>
                      </a:r>
                    </a:p>
                  </a:txBody>
                  <a:tcPr marL="0" marR="0" marT="0" marB="0" anchor="ctr">
                    <a:solidFill>
                      <a:srgbClr val="D0D1D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W2,</a:t>
                      </a:r>
                      <a:r>
                        <a:rPr lang="ko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775,200,000</a:t>
                      </a:r>
                    </a:p>
                  </a:txBody>
                  <a:tcPr marL="0" marR="0" marT="0" marB="0" anchor="ctr">
                    <a:solidFill>
                      <a:srgbClr val="D0D1DD"/>
                    </a:solidFill>
                  </a:tcPr>
                </a:tc>
              </a:tr>
            </a:tbl>
          </a:graphicData>
        </a:graphic>
      </p:graphicFrame>
      <p:sp>
        <p:nvSpPr>
          <p:cNvPr id="18" name="직사각형 17"/>
          <p:cNvSpPr/>
          <p:nvPr/>
        </p:nvSpPr>
        <p:spPr>
          <a:xfrm>
            <a:off x="710619" y="4467497"/>
            <a:ext cx="2084832" cy="3500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78300" indent="0"/>
            <a:r>
              <a:rPr lang="ko" sz="1900" dirty="0">
                <a:solidFill>
                  <a:srgbClr val="0643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전문소방시설공사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721068" y="5104964"/>
            <a:ext cx="6092517" cy="203781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ko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면허현황                </a:t>
            </a:r>
            <a:r>
              <a:rPr lang="en-US" altLang="ko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  </a:t>
            </a:r>
            <a:r>
              <a:rPr lang="ko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시공능력 </a:t>
            </a:r>
            <a:r>
              <a:rPr lang="ko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평가액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715844" y="6113417"/>
            <a:ext cx="611342" cy="19855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ko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시공사례</a:t>
            </a:r>
          </a:p>
        </p:txBody>
      </p:sp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833049"/>
              </p:ext>
            </p:extLst>
          </p:nvPr>
        </p:nvGraphicFramePr>
        <p:xfrm>
          <a:off x="710619" y="5392347"/>
          <a:ext cx="6144767" cy="496388"/>
        </p:xfrm>
        <a:graphic>
          <a:graphicData uri="http://schemas.openxmlformats.org/drawingml/2006/table">
            <a:tbl>
              <a:tblPr/>
              <a:tblGrid>
                <a:gridCol w="1530966"/>
                <a:gridCol w="1536192"/>
                <a:gridCol w="1541417"/>
                <a:gridCol w="1536192"/>
              </a:tblGrid>
              <a:tr h="266482">
                <a:tc>
                  <a:txBody>
                    <a:bodyPr/>
                    <a:lstStyle/>
                    <a:p>
                      <a:pPr indent="0" algn="ctr"/>
                      <a:r>
                        <a:rPr lang="ko" sz="850" b="1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면허종류</a:t>
                      </a:r>
                    </a:p>
                  </a:txBody>
                  <a:tcPr marL="0" marR="0" marT="0" marB="0" anchor="ctr">
                    <a:solidFill>
                      <a:srgbClr val="8AA07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ko" sz="850" b="1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등록번호</a:t>
                      </a:r>
                    </a:p>
                  </a:txBody>
                  <a:tcPr marL="0" marR="0" marT="0" marB="0" anchor="ctr">
                    <a:solidFill>
                      <a:srgbClr val="8AA07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ko" sz="850" b="1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marL="0" marR="0" marT="0" marB="0" anchor="ctr">
                    <a:solidFill>
                      <a:srgbClr val="BCA39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ko" sz="850" b="1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금액</a:t>
                      </a:r>
                    </a:p>
                  </a:txBody>
                  <a:tcPr marL="0" marR="0" marT="0" marB="0" anchor="ctr">
                    <a:solidFill>
                      <a:srgbClr val="BCA39C"/>
                    </a:solidFill>
                  </a:tcPr>
                </a:tc>
              </a:tr>
              <a:tr h="229906">
                <a:tc>
                  <a:txBody>
                    <a:bodyPr/>
                    <a:lstStyle/>
                    <a:p>
                      <a:pPr indent="0" algn="ctr">
                        <a:spcBef>
                          <a:spcPts val="280"/>
                        </a:spcBef>
                      </a:pPr>
                      <a:r>
                        <a:rPr lang="ko" sz="85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전문소방시설공사업등록증</a:t>
                      </a:r>
                    </a:p>
                  </a:txBody>
                  <a:tcPr marL="0" marR="0" marT="0" marB="0" anchor="ctr">
                    <a:solidFill>
                      <a:srgbClr val="D0D1D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280"/>
                        </a:spcBef>
                      </a:pPr>
                      <a:r>
                        <a:rPr lang="ko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</a:t>
                      </a:r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2008-21</a:t>
                      </a:r>
                      <a:r>
                        <a:rPr lang="ko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</a:t>
                      </a:r>
                    </a:p>
                  </a:txBody>
                  <a:tcPr marL="0" marR="0" marT="0" marB="0" anchor="ctr">
                    <a:solidFill>
                      <a:srgbClr val="D0D1D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280"/>
                        </a:spcBef>
                      </a:pPr>
                      <a:r>
                        <a:rPr lang="ko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2019 년</a:t>
                      </a:r>
                    </a:p>
                  </a:txBody>
                  <a:tcPr marL="0" marR="0" marT="0" marB="0" anchor="ctr">
                    <a:solidFill>
                      <a:srgbClr val="D0D1D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280"/>
                        </a:spcBef>
                      </a:pPr>
                      <a:r>
                        <a:rPr lang="en-US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W1,</a:t>
                      </a:r>
                      <a:r>
                        <a:rPr lang="ko" sz="8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325,900,000</a:t>
                      </a:r>
                    </a:p>
                  </a:txBody>
                  <a:tcPr marL="0" marR="0" marT="0" marB="0" anchor="ctr">
                    <a:solidFill>
                      <a:srgbClr val="D0D1DD"/>
                    </a:solidFill>
                  </a:tcPr>
                </a:tc>
              </a:tr>
            </a:tbl>
          </a:graphicData>
        </a:graphic>
      </p:graphicFrame>
      <p:sp>
        <p:nvSpPr>
          <p:cNvPr id="22" name="직사각형 21"/>
          <p:cNvSpPr/>
          <p:nvPr/>
        </p:nvSpPr>
        <p:spPr>
          <a:xfrm>
            <a:off x="778546" y="7330875"/>
            <a:ext cx="1207008" cy="12540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ko" sz="6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구미 확장단지 쌍용예가 더파크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2330413" y="7330875"/>
            <a:ext cx="799447" cy="12540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ko" sz="6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넥센타이어 창녕공장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3871830" y="7330875"/>
            <a:ext cx="553866" cy="12540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ko" sz="6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동부산 아난티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5428923" y="7330875"/>
            <a:ext cx="647918" cy="12540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ko" sz="6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범내골 </a:t>
            </a:r>
            <a:r>
              <a:rPr lang="en-US" sz="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SJ</a:t>
            </a:r>
            <a:r>
              <a:rPr lang="ko" sz="6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파베르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469" y="867373"/>
            <a:ext cx="721070" cy="49638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69" y="1802674"/>
            <a:ext cx="1123406" cy="158321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653" y="1792224"/>
            <a:ext cx="1133856" cy="160934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7947" y="1802674"/>
            <a:ext cx="1118181" cy="158321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6756" y="1797449"/>
            <a:ext cx="1133856" cy="1593668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794221" y="1050253"/>
            <a:ext cx="2220686" cy="35531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ko" sz="1900" dirty="0">
                <a:solidFill>
                  <a:srgbClr val="0643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등록증 및 인증현황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6280621" y="1395113"/>
            <a:ext cx="569541" cy="10450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000" b="1">
                <a:solidFill>
                  <a:srgbClr val="064389"/>
                </a:solidFill>
                <a:latin typeface="Arial"/>
              </a:rPr>
              <a:t>su woo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721069" y="3459044"/>
            <a:ext cx="334409" cy="1254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ko" sz="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 </a:t>
            </a:r>
            <a:r>
              <a:rPr lang="ko" sz="6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특허증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1975104" y="3459044"/>
            <a:ext cx="329184" cy="1254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ko" sz="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 </a:t>
            </a:r>
            <a:r>
              <a:rPr lang="ko" sz="6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특허증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3229138" y="3464269"/>
            <a:ext cx="459812" cy="12017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700" dirty="0">
                <a:latin typeface="+mj-ea"/>
                <a:ea typeface="+mj-ea"/>
              </a:rPr>
              <a:t>I </a:t>
            </a:r>
            <a:r>
              <a:rPr lang="ko-KR" altLang="en-US" sz="700" dirty="0" smtClean="0">
                <a:latin typeface="+mj-ea"/>
                <a:ea typeface="+mj-ea"/>
              </a:rPr>
              <a:t>특허증</a:t>
            </a:r>
            <a:endParaRPr lang="en-US" sz="700" dirty="0">
              <a:latin typeface="+mj-ea"/>
              <a:ea typeface="+mj-ea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504073" y="3459044"/>
            <a:ext cx="950976" cy="1254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ko" sz="6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sz="6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•</a:t>
            </a:r>
            <a:r>
              <a:rPr lang="ko" sz="6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재생에너지전문기업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5726756" y="3432917"/>
            <a:ext cx="1133856" cy="15152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indent="0"/>
            <a:r>
              <a:rPr lang="en-US" sz="9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 </a:t>
            </a:r>
            <a:r>
              <a:rPr lang="ko" sz="6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표창장（산업통상자원부장관</a:t>
            </a:r>
            <a:r>
              <a:rPr lang="ko" sz="650" dirty="0">
                <a:latin typeface="Batang"/>
                <a:ea typeface="Batang"/>
              </a:rPr>
              <a:t>）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721069" y="5475949"/>
            <a:ext cx="877824" cy="1254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ko" sz="9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 </a:t>
            </a:r>
            <a:r>
              <a:rPr lang="ko" sz="6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표창장（부산광역시장</a:t>
            </a:r>
            <a:r>
              <a:rPr lang="ko" sz="650" dirty="0">
                <a:latin typeface="Batang"/>
                <a:ea typeface="Batang"/>
              </a:rPr>
              <a:t>）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4503284" y="5511333"/>
            <a:ext cx="757645" cy="1254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ko" sz="6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소방시설업 등록증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5726756" y="5475949"/>
            <a:ext cx="1102505" cy="1254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ko" sz="9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 </a:t>
            </a:r>
            <a:r>
              <a:rPr lang="ko" sz="6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경영혁신형중소기업 확인서</a:t>
            </a:r>
          </a:p>
        </p:txBody>
      </p:sp>
      <p:sp>
        <p:nvSpPr>
          <p:cNvPr id="39" name="직사각형 38"/>
          <p:cNvSpPr/>
          <p:nvPr/>
        </p:nvSpPr>
        <p:spPr>
          <a:xfrm>
            <a:off x="721069" y="7492854"/>
            <a:ext cx="1024128" cy="1254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ko" sz="9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 </a:t>
            </a:r>
            <a:r>
              <a:rPr lang="ko" sz="6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연구개발전담부서 인정서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1975104" y="7492854"/>
            <a:ext cx="1060704" cy="1254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ko" sz="9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 </a:t>
            </a:r>
            <a:r>
              <a:rPr lang="ko" sz="6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지중배전 전문회사 인증서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3229138" y="7492854"/>
            <a:ext cx="856923" cy="1254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ko" sz="9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 </a:t>
            </a:r>
            <a:r>
              <a:rPr lang="ko" sz="6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직접생산확인 증명서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5726756" y="7492854"/>
            <a:ext cx="856924" cy="1254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ko" sz="9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 </a:t>
            </a:r>
            <a:r>
              <a:rPr lang="ko" sz="6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직접생산확인 증명서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721069" y="9509760"/>
            <a:ext cx="1024128" cy="1306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ko" sz="9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 </a:t>
            </a:r>
            <a:r>
              <a:rPr lang="ko" sz="6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협력사인증서</a:t>
            </a:r>
            <a:r>
              <a:rPr lang="en-US" sz="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_KT estate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1975104" y="9509760"/>
            <a:ext cx="982326" cy="12540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ko" sz="9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 </a:t>
            </a:r>
            <a:r>
              <a:rPr lang="ko" sz="6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력회사 등록증_쌍용건설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3229138" y="9509760"/>
            <a:ext cx="898724" cy="12540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ko" sz="9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 </a:t>
            </a:r>
            <a:r>
              <a:rPr lang="ko" sz="6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협력업체 등록증_효성</a:t>
            </a:r>
          </a:p>
        </p:txBody>
      </p:sp>
      <p:sp>
        <p:nvSpPr>
          <p:cNvPr id="46" name="직사각형 45"/>
          <p:cNvSpPr/>
          <p:nvPr/>
        </p:nvSpPr>
        <p:spPr>
          <a:xfrm>
            <a:off x="4503284" y="9538326"/>
            <a:ext cx="1029353" cy="12540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ko" sz="6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협력업체 등록증_한신공영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5726756" y="9509760"/>
            <a:ext cx="1065929" cy="12540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indent="0"/>
            <a:r>
              <a:rPr lang="ko" sz="9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 </a:t>
            </a:r>
            <a:r>
              <a:rPr lang="ko" sz="6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협력회사 등록증_현대아산</a:t>
            </a: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9703" y="1802674"/>
            <a:ext cx="1123901" cy="1598894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05" y="5805133"/>
            <a:ext cx="6206026" cy="1687720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687" y="3739316"/>
            <a:ext cx="6181976" cy="1658255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2105" y="7763022"/>
            <a:ext cx="6177156" cy="1656962"/>
          </a:xfrm>
          <a:prstGeom prst="rect">
            <a:avLst/>
          </a:prstGeom>
        </p:spPr>
      </p:pic>
      <p:sp>
        <p:nvSpPr>
          <p:cNvPr id="51" name="직사각형 50"/>
          <p:cNvSpPr/>
          <p:nvPr/>
        </p:nvSpPr>
        <p:spPr>
          <a:xfrm>
            <a:off x="4478735" y="7505774"/>
            <a:ext cx="856923" cy="1254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ko" sz="9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 </a:t>
            </a:r>
            <a:r>
              <a:rPr lang="ko" sz="6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직접생산확인 증명서</a:t>
            </a:r>
          </a:p>
        </p:txBody>
      </p:sp>
      <p:sp>
        <p:nvSpPr>
          <p:cNvPr id="52" name="직사각형 51"/>
          <p:cNvSpPr/>
          <p:nvPr/>
        </p:nvSpPr>
        <p:spPr>
          <a:xfrm>
            <a:off x="1975104" y="5489737"/>
            <a:ext cx="877824" cy="1254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ko" sz="9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 </a:t>
            </a:r>
            <a:r>
              <a:rPr lang="ko-KR" altLang="en-US" sz="6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전기공사업 등록증</a:t>
            </a:r>
            <a:endParaRPr lang="ko" sz="650" dirty="0">
              <a:latin typeface="Batang"/>
              <a:ea typeface="Batang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3229138" y="5469651"/>
            <a:ext cx="877824" cy="1254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ko" sz="9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 </a:t>
            </a:r>
            <a:r>
              <a:rPr lang="ko-KR" altLang="en-US" sz="6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정보통신공사업 등록증</a:t>
            </a:r>
            <a:endParaRPr lang="ko" sz="650" dirty="0">
              <a:latin typeface="Batang"/>
              <a:ea typeface="Batang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0706"/>
            <a:ext cx="7595608" cy="35516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05" y="9260378"/>
            <a:ext cx="5896497" cy="8977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722</Words>
  <Application>Microsoft Office PowerPoint</Application>
  <PresentationFormat>사용자 지정</PresentationFormat>
  <Paragraphs>221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맑은 고딕</vt:lpstr>
      <vt:lpstr>Batang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신성휴</dc:creator>
  <cp:lastModifiedBy>user</cp:lastModifiedBy>
  <cp:revision>11</cp:revision>
  <dcterms:modified xsi:type="dcterms:W3CDTF">2021-09-25T01:48:45Z</dcterms:modified>
</cp:coreProperties>
</file>